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99" r:id="rId6"/>
    <p:sldId id="300" r:id="rId7"/>
    <p:sldId id="301" r:id="rId8"/>
    <p:sldId id="262" r:id="rId9"/>
    <p:sldId id="302" r:id="rId10"/>
    <p:sldId id="304" r:id="rId11"/>
    <p:sldId id="306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316" r:id="rId22"/>
    <p:sldId id="317" r:id="rId23"/>
    <p:sldId id="318" r:id="rId24"/>
    <p:sldId id="264" r:id="rId25"/>
    <p:sldId id="265" r:id="rId26"/>
    <p:sldId id="266" r:id="rId27"/>
    <p:sldId id="267" r:id="rId28"/>
    <p:sldId id="269" r:id="rId29"/>
    <p:sldId id="270" r:id="rId30"/>
    <p:sldId id="271" r:id="rId31"/>
    <p:sldId id="272" r:id="rId32"/>
    <p:sldId id="273" r:id="rId33"/>
    <p:sldId id="268" r:id="rId34"/>
    <p:sldId id="274" r:id="rId35"/>
    <p:sldId id="275" r:id="rId36"/>
    <p:sldId id="276" r:id="rId37"/>
    <p:sldId id="277" r:id="rId38"/>
    <p:sldId id="278" r:id="rId39"/>
    <p:sldId id="280" r:id="rId40"/>
    <p:sldId id="281" r:id="rId41"/>
    <p:sldId id="284" r:id="rId42"/>
    <p:sldId id="285" r:id="rId43"/>
    <p:sldId id="286" r:id="rId44"/>
    <p:sldId id="287" r:id="rId45"/>
    <p:sldId id="289" r:id="rId46"/>
    <p:sldId id="290" r:id="rId47"/>
    <p:sldId id="291" r:id="rId48"/>
    <p:sldId id="292" r:id="rId49"/>
    <p:sldId id="293" r:id="rId50"/>
    <p:sldId id="294" r:id="rId51"/>
    <p:sldId id="295" r:id="rId52"/>
    <p:sldId id="296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502" y="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9/10/2018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uters.com/article/us-china-supercomputer/chinas-tianhe-2-retains-top-supercomputer-rank-idUSKCN0J11VV20141117" TargetMode="External"/><Relationship Id="rId2" Type="http://schemas.openxmlformats.org/officeDocument/2006/relationships/hyperlink" Target="https://en.wikipedia.org/wiki/The_Singularity_Is_Nea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aitbutwhy.com/2015/01/artificial-intelligence-revolution-1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rtificial_intelligence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unity3d.com/get-unity/download" TargetMode="External"/><Relationship Id="rId2" Type="http://schemas.openxmlformats.org/officeDocument/2006/relationships/hyperlink" Target="https://e5.onthehub.com/WebStore/ProductsByMajorVersionList.aspx?cmi_cs=1&amp;cmi_mnuMain=bdba23cf-e05e-e011-971f-0030487d8897&amp;ws=0c08c3d0-f86f-e011-971f-0030487d8897&amp;vsro=8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 For Computer Games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GAM 376/476</a:t>
            </a:r>
          </a:p>
        </p:txBody>
      </p:sp>
    </p:spTree>
    <p:extLst>
      <p:ext uri="{BB962C8B-B14F-4D97-AF65-F5344CB8AC3E}">
        <p14:creationId xmlns:p14="http://schemas.microsoft.com/office/powerpoint/2010/main" val="2825858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Threat?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Recent debate in the news over the potential threat of advancement in AI</a:t>
            </a:r>
          </a:p>
          <a:p>
            <a:pPr lvl="1"/>
            <a:r>
              <a:rPr lang="en-US" dirty="0"/>
              <a:t>Stephen Hawking, Elon Musk</a:t>
            </a:r>
          </a:p>
          <a:p>
            <a:r>
              <a:rPr lang="en-US" dirty="0"/>
              <a:t>What is the threat?</a:t>
            </a:r>
          </a:p>
          <a:p>
            <a:r>
              <a:rPr lang="en-US" dirty="0"/>
              <a:t>Potential Levels of AI</a:t>
            </a:r>
          </a:p>
          <a:p>
            <a:pPr lvl="1"/>
            <a:r>
              <a:rPr lang="en-US" dirty="0"/>
              <a:t>Artificial General Intelligence</a:t>
            </a:r>
          </a:p>
          <a:p>
            <a:pPr lvl="2"/>
            <a:r>
              <a:rPr lang="en-US" dirty="0"/>
              <a:t>(AGI)</a:t>
            </a:r>
          </a:p>
          <a:p>
            <a:pPr lvl="1"/>
            <a:r>
              <a:rPr lang="en-US" dirty="0"/>
              <a:t>Artificial Super Intelligence</a:t>
            </a:r>
          </a:p>
          <a:p>
            <a:pPr lvl="2"/>
            <a:r>
              <a:rPr lang="en-US" dirty="0"/>
              <a:t>(ASI)</a:t>
            </a:r>
          </a:p>
        </p:txBody>
      </p:sp>
    </p:spTree>
    <p:extLst>
      <p:ext uri="{BB962C8B-B14F-4D97-AF65-F5344CB8AC3E}">
        <p14:creationId xmlns:p14="http://schemas.microsoft.com/office/powerpoint/2010/main" val="3747865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AI (AGI)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 known as Strong AI</a:t>
            </a:r>
          </a:p>
          <a:p>
            <a:pPr lvl="1"/>
            <a:r>
              <a:rPr lang="en-US" dirty="0"/>
              <a:t>Equivalent of Human Intelligence.</a:t>
            </a:r>
          </a:p>
          <a:p>
            <a:pPr lvl="1"/>
            <a:r>
              <a:rPr lang="en-US" dirty="0"/>
              <a:t>Replicating the power of the human brain</a:t>
            </a:r>
          </a:p>
          <a:p>
            <a:r>
              <a:rPr lang="en-US" dirty="0"/>
              <a:t>How far away are we from developing Strong AI?</a:t>
            </a:r>
          </a:p>
          <a:p>
            <a:r>
              <a:rPr lang="en-US" dirty="0"/>
              <a:t>More we delve into what human level intelligence is, the more we realize how powerful the human mind is.</a:t>
            </a:r>
          </a:p>
        </p:txBody>
      </p:sp>
    </p:spTree>
    <p:extLst>
      <p:ext uri="{BB962C8B-B14F-4D97-AF65-F5344CB8AC3E}">
        <p14:creationId xmlns:p14="http://schemas.microsoft.com/office/powerpoint/2010/main" val="14416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Decision Making</a:t>
            </a:r>
          </a:p>
          <a:p>
            <a:pPr lvl="2"/>
            <a:r>
              <a:rPr lang="en-US" dirty="0"/>
              <a:t>We can take past memories and experiences from variety of different areas in a quick amount of time to make a difficult decision.  Some of even done sub-consciously.</a:t>
            </a:r>
          </a:p>
          <a:p>
            <a:pPr lvl="1"/>
            <a:r>
              <a:rPr lang="en-US" dirty="0"/>
              <a:t>Abstract thought</a:t>
            </a:r>
          </a:p>
          <a:p>
            <a:pPr lvl="2"/>
            <a:r>
              <a:rPr lang="en-US" dirty="0"/>
              <a:t>Computers can process data faster then humans</a:t>
            </a:r>
          </a:p>
          <a:p>
            <a:pPr lvl="2"/>
            <a:r>
              <a:rPr lang="en-US" dirty="0"/>
              <a:t>Humans can think, plan, and solve problems at a general level without going into deep detail</a:t>
            </a:r>
          </a:p>
          <a:p>
            <a:pPr lvl="1"/>
            <a:r>
              <a:rPr lang="en-US" dirty="0"/>
              <a:t>Innovation</a:t>
            </a:r>
          </a:p>
          <a:p>
            <a:pPr lvl="2"/>
            <a:r>
              <a:rPr lang="en-US" dirty="0"/>
              <a:t>We can come up with thoughts and ideas with no precedence.  </a:t>
            </a:r>
          </a:p>
        </p:txBody>
      </p:sp>
    </p:spTree>
    <p:extLst>
      <p:ext uri="{BB962C8B-B14F-4D97-AF65-F5344CB8AC3E}">
        <p14:creationId xmlns:p14="http://schemas.microsoft.com/office/powerpoint/2010/main" val="1963708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Perception</a:t>
            </a:r>
          </a:p>
          <a:p>
            <a:pPr lvl="2"/>
            <a:r>
              <a:rPr lang="en-US" dirty="0"/>
              <a:t>Duck or Rabbit?</a:t>
            </a:r>
          </a:p>
          <a:p>
            <a:pPr lvl="2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124200"/>
            <a:ext cx="4743450" cy="266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0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computer read a 6-year old picture book</a:t>
            </a:r>
          </a:p>
          <a:p>
            <a:pPr lvl="1"/>
            <a:r>
              <a:rPr lang="en-US" dirty="0"/>
              <a:t>Not only have the computer understand the words but the meaning behind them</a:t>
            </a:r>
          </a:p>
          <a:p>
            <a:r>
              <a:rPr lang="en-US" dirty="0"/>
              <a:t>Think how easy our brains are able to navigate and interact with 3D environment.  </a:t>
            </a:r>
          </a:p>
          <a:p>
            <a:pPr lvl="1"/>
            <a:r>
              <a:rPr lang="en-US" dirty="0"/>
              <a:t>Hand to Eye coordination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8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AI 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shapes are in this image?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shapes are in this image?</a:t>
            </a:r>
          </a:p>
        </p:txBody>
      </p:sp>
      <p:pic>
        <p:nvPicPr>
          <p:cNvPr id="1032" name="Picture 8" descr="Screen Shot 2015-01-21 at 12.59.21 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704" y="2590800"/>
            <a:ext cx="2121408" cy="3260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creen Shot 2015-01-21 at 12.59.54 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203" y="2517957"/>
            <a:ext cx="2019369" cy="333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69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General AI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r>
                  <a:rPr lang="en-US" dirty="0"/>
                  <a:t>One problem is computational power</a:t>
                </a:r>
              </a:p>
              <a:p>
                <a:pPr lvl="1"/>
                <a:r>
                  <a:rPr lang="en-US" dirty="0"/>
                  <a:t>To compete with the human brain, we need the same computational power.</a:t>
                </a:r>
              </a:p>
              <a:p>
                <a:r>
                  <a:rPr lang="en-US" dirty="0"/>
                  <a:t>Current way to express computational power is CPS</a:t>
                </a:r>
              </a:p>
              <a:p>
                <a:pPr lvl="1"/>
                <a:r>
                  <a:rPr lang="en-US" dirty="0"/>
                  <a:t>Calculations per second</a:t>
                </a:r>
              </a:p>
              <a:p>
                <a:r>
                  <a:rPr lang="en-US" dirty="0">
                    <a:hlinkClick r:id="rId2"/>
                  </a:rPr>
                  <a:t>Ray Kurzweil </a:t>
                </a:r>
                <a:r>
                  <a:rPr lang="en-US" dirty="0"/>
                  <a:t> estimates the human brain can average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sup>
                    </m:sSup>
                  </m:oMath>
                </a14:m>
                <a:r>
                  <a:rPr lang="en-US" dirty="0"/>
                  <a:t> (quadrillion)</a:t>
                </a:r>
              </a:p>
              <a:p>
                <a:r>
                  <a:rPr lang="en-US" dirty="0"/>
                  <a:t>Fastest computer?</a:t>
                </a:r>
              </a:p>
              <a:p>
                <a:pPr lvl="1"/>
                <a:r>
                  <a:rPr lang="en-US" dirty="0"/>
                  <a:t>China’s </a:t>
                </a:r>
                <a:r>
                  <a:rPr lang="en-US" dirty="0">
                    <a:hlinkClick r:id="rId3"/>
                  </a:rPr>
                  <a:t>Tianhe-2</a:t>
                </a:r>
                <a:endParaRPr lang="en-US" dirty="0"/>
              </a:p>
              <a:p>
                <a:pPr lvl="2"/>
                <a:r>
                  <a:rPr lang="en-US" dirty="0"/>
                  <a:t>34 Quadrillion!</a:t>
                </a:r>
              </a:p>
              <a:p>
                <a:r>
                  <a:rPr lang="en-US" dirty="0"/>
                  <a:t>However</a:t>
                </a:r>
              </a:p>
              <a:p>
                <a:pPr lvl="1"/>
                <a:r>
                  <a:rPr lang="en-US" dirty="0"/>
                  <a:t>Tianhe-2 takes up 720 square meters of space</a:t>
                </a:r>
              </a:p>
              <a:p>
                <a:pPr lvl="1"/>
                <a:r>
                  <a:rPr lang="en-US" dirty="0"/>
                  <a:t>Takes 24 Megawatts of power (human = 20 watts)</a:t>
                </a:r>
              </a:p>
              <a:p>
                <a:pPr lvl="1"/>
                <a:r>
                  <a:rPr lang="en-US" dirty="0"/>
                  <a:t>390 million dollars to create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4"/>
                <a:stretch>
                  <a:fillRect t="-22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4805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Tianhe-2 </a:t>
            </a:r>
          </a:p>
          <a:p>
            <a:pPr lvl="1"/>
            <a:r>
              <a:rPr lang="en-US" dirty="0"/>
              <a:t>Can exceed human computational power but it is horribly inefficient</a:t>
            </a:r>
          </a:p>
          <a:p>
            <a:r>
              <a:rPr lang="en-US" dirty="0"/>
              <a:t>Moore’s Law</a:t>
            </a:r>
          </a:p>
          <a:p>
            <a:pPr lvl="1"/>
            <a:r>
              <a:rPr lang="en-US" dirty="0"/>
              <a:t>World’s maximum computing power doubles every 2 years.  </a:t>
            </a:r>
          </a:p>
          <a:p>
            <a:pPr lvl="1"/>
            <a:r>
              <a:rPr lang="en-US" dirty="0"/>
              <a:t>Which has been pretty much spot on.</a:t>
            </a:r>
          </a:p>
        </p:txBody>
      </p:sp>
    </p:spTree>
    <p:extLst>
      <p:ext uri="{BB962C8B-B14F-4D97-AF65-F5344CB8AC3E}">
        <p14:creationId xmlns:p14="http://schemas.microsoft.com/office/powerpoint/2010/main" val="850394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AI</a:t>
            </a:r>
          </a:p>
        </p:txBody>
      </p:sp>
      <p:pic>
        <p:nvPicPr>
          <p:cNvPr id="2050" name="Picture 2" descr="PPTExponentialGrowthof_Computing-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630" y="1447800"/>
            <a:ext cx="5628289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3987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Problem: Intelligence (Humanlike)</a:t>
            </a:r>
          </a:p>
          <a:p>
            <a:pPr lvl="1"/>
            <a:r>
              <a:rPr lang="en-US" dirty="0"/>
              <a:t>We know its possible (nature has shown us that)</a:t>
            </a:r>
          </a:p>
          <a:p>
            <a:pPr lvl="1"/>
            <a:r>
              <a:rPr lang="en-US" dirty="0"/>
              <a:t>Genetic Algorithms</a:t>
            </a:r>
          </a:p>
          <a:p>
            <a:pPr lvl="2"/>
            <a:r>
              <a:rPr lang="en-US" dirty="0"/>
              <a:t>Mimics natures, takes results from tasks and takes the most successful solutions and breeds them.</a:t>
            </a:r>
          </a:p>
          <a:p>
            <a:pPr lvl="3"/>
            <a:r>
              <a:rPr lang="en-US" dirty="0"/>
              <a:t>Natural Selection</a:t>
            </a:r>
          </a:p>
          <a:p>
            <a:r>
              <a:rPr lang="en-US" dirty="0"/>
              <a:t>Evolution takes billions of years</a:t>
            </a:r>
          </a:p>
          <a:p>
            <a:r>
              <a:rPr lang="en-US" dirty="0"/>
              <a:t>Advantage</a:t>
            </a:r>
          </a:p>
          <a:p>
            <a:pPr lvl="1"/>
            <a:r>
              <a:rPr lang="en-US" dirty="0"/>
              <a:t>Computational speed and foresight of humans. </a:t>
            </a:r>
          </a:p>
          <a:p>
            <a:pPr lvl="2"/>
            <a:r>
              <a:rPr lang="en-US" dirty="0"/>
              <a:t>Computers are faster then humans</a:t>
            </a:r>
          </a:p>
          <a:p>
            <a:pPr lvl="2"/>
            <a:r>
              <a:rPr lang="en-US" dirty="0"/>
              <a:t>Humans can aim the Genetic Algorithms where we see fit</a:t>
            </a:r>
          </a:p>
          <a:p>
            <a:pPr lvl="1"/>
            <a:r>
              <a:rPr lang="en-US" dirty="0"/>
              <a:t>This is what people are afraid of.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37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  <a:p>
            <a:r>
              <a:rPr lang="en-US" dirty="0"/>
              <a:t>Syllabus</a:t>
            </a:r>
          </a:p>
          <a:p>
            <a:r>
              <a:rPr lang="en-US" dirty="0"/>
              <a:t>A.I.</a:t>
            </a:r>
          </a:p>
          <a:p>
            <a:r>
              <a:rPr lang="en-US" dirty="0"/>
              <a:t>Game A.I.</a:t>
            </a:r>
          </a:p>
          <a:p>
            <a:r>
              <a:rPr lang="en-US" dirty="0"/>
              <a:t>Course Tools</a:t>
            </a:r>
          </a:p>
          <a:p>
            <a:r>
              <a:rPr lang="en-US" dirty="0"/>
              <a:t>State Machines</a:t>
            </a:r>
          </a:p>
          <a:p>
            <a:pPr marL="82296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25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A.I.</a:t>
            </a:r>
          </a:p>
        </p:txBody>
      </p:sp>
      <p:pic>
        <p:nvPicPr>
          <p:cNvPr id="3074" name="Picture 2" descr="https://waitbutwhy.com/wp-content/uploads/2015/01/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020" y="1676400"/>
            <a:ext cx="7208380" cy="405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97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Rise of Skynet!</a:t>
            </a:r>
          </a:p>
          <a:p>
            <a:r>
              <a:rPr lang="en-US" dirty="0"/>
              <a:t>The speed of AI Development</a:t>
            </a:r>
          </a:p>
          <a:p>
            <a:r>
              <a:rPr lang="en-US" dirty="0"/>
              <a:t>What some think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8000" y="3200400"/>
            <a:ext cx="3933295" cy="351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14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Rise of Skynet!</a:t>
            </a:r>
          </a:p>
          <a:p>
            <a:r>
              <a:rPr lang="en-US" dirty="0"/>
              <a:t>What is happening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371" y="2895600"/>
            <a:ext cx="3734553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8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Super AI is when AI surpasses the human AI in practically every field.</a:t>
            </a:r>
          </a:p>
          <a:p>
            <a:r>
              <a:rPr lang="en-US" dirty="0"/>
              <a:t>Distance between General AI and Super AI will most likely be very short.</a:t>
            </a:r>
          </a:p>
          <a:p>
            <a:pPr lvl="1"/>
            <a:r>
              <a:rPr lang="en-US" dirty="0"/>
              <a:t>Exponential growth of AI development</a:t>
            </a:r>
          </a:p>
          <a:p>
            <a:pPr lvl="1"/>
            <a:r>
              <a:rPr lang="en-US" dirty="0"/>
              <a:t>AI self improvement</a:t>
            </a:r>
          </a:p>
          <a:p>
            <a:r>
              <a:rPr lang="en-US" dirty="0"/>
              <a:t>What will happen when Super AI is achieved? </a:t>
            </a:r>
          </a:p>
          <a:p>
            <a:pPr lvl="1"/>
            <a:r>
              <a:rPr lang="en-US" dirty="0"/>
              <a:t>Not sure</a:t>
            </a:r>
          </a:p>
          <a:p>
            <a:pPr lvl="1"/>
            <a:r>
              <a:rPr lang="en-US" dirty="0"/>
              <a:t>Here is </a:t>
            </a:r>
            <a:r>
              <a:rPr lang="en-US" dirty="0">
                <a:hlinkClick r:id="rId2"/>
              </a:rPr>
              <a:t>article</a:t>
            </a:r>
            <a:r>
              <a:rPr lang="en-US" dirty="0"/>
              <a:t> that discusses the different possibilities 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7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A.I.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Crosses in the realm of AI but interest is slightly different.</a:t>
            </a:r>
          </a:p>
          <a:p>
            <a:r>
              <a:rPr lang="en-US" dirty="0"/>
              <a:t>Where AI is wanting to solve the problem of what is intelligence</a:t>
            </a:r>
          </a:p>
          <a:p>
            <a:r>
              <a:rPr lang="en-US" dirty="0"/>
              <a:t>We care about the illusion of intelligence. </a:t>
            </a:r>
          </a:p>
          <a:p>
            <a:pPr lvl="1"/>
            <a:r>
              <a:rPr lang="en-US" dirty="0"/>
              <a:t>Majority of the time, that’s all we want.</a:t>
            </a:r>
          </a:p>
        </p:txBody>
      </p:sp>
    </p:spTree>
    <p:extLst>
      <p:ext uri="{BB962C8B-B14F-4D97-AF65-F5344CB8AC3E}">
        <p14:creationId xmlns:p14="http://schemas.microsoft.com/office/powerpoint/2010/main" val="408574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A.I.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Game A.I.</a:t>
            </a:r>
          </a:p>
        </p:txBody>
      </p:sp>
      <p:sp>
        <p:nvSpPr>
          <p:cNvPr id="4" name="Oval 3"/>
          <p:cNvSpPr>
            <a:spLocks noChangeArrowheads="1"/>
          </p:cNvSpPr>
          <p:nvPr/>
        </p:nvSpPr>
        <p:spPr bwMode="auto">
          <a:xfrm>
            <a:off x="2803358" y="3094121"/>
            <a:ext cx="2057400" cy="1981200"/>
          </a:xfrm>
          <a:prstGeom prst="ellipse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/>
              <a:t>AI</a:t>
            </a:r>
          </a:p>
        </p:txBody>
      </p:sp>
      <p:sp>
        <p:nvSpPr>
          <p:cNvPr id="5" name="Oval 4"/>
          <p:cNvSpPr>
            <a:spLocks noChangeArrowheads="1"/>
          </p:cNvSpPr>
          <p:nvPr/>
        </p:nvSpPr>
        <p:spPr bwMode="auto">
          <a:xfrm>
            <a:off x="4495800" y="3124200"/>
            <a:ext cx="1981200" cy="1905000"/>
          </a:xfrm>
          <a:prstGeom prst="ellipse">
            <a:avLst/>
          </a:prstGeom>
          <a:solidFill>
            <a:srgbClr val="92D050">
              <a:alpha val="54117"/>
            </a:srgbClr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/>
              <a:t>Game AI</a:t>
            </a:r>
          </a:p>
        </p:txBody>
      </p:sp>
    </p:spTree>
    <p:extLst>
      <p:ext uri="{BB962C8B-B14F-4D97-AF65-F5344CB8AC3E}">
        <p14:creationId xmlns:p14="http://schemas.microsoft.com/office/powerpoint/2010/main" val="33535546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A.I.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Pac-Man</a:t>
            </a:r>
          </a:p>
          <a:p>
            <a:pPr lvl="1"/>
            <a:r>
              <a:rPr lang="en-US" dirty="0"/>
              <a:t>First game with fledgling A.I.</a:t>
            </a:r>
          </a:p>
          <a:p>
            <a:pPr lvl="1"/>
            <a:r>
              <a:rPr lang="en-US" dirty="0"/>
              <a:t>Enemies seemed to conspire against you.</a:t>
            </a:r>
          </a:p>
          <a:p>
            <a:pPr lvl="1"/>
            <a:r>
              <a:rPr lang="en-US" dirty="0"/>
              <a:t>Relied on simple technique</a:t>
            </a:r>
          </a:p>
          <a:p>
            <a:pPr lvl="2"/>
            <a:r>
              <a:rPr lang="en-US" dirty="0"/>
              <a:t>State Machine</a:t>
            </a:r>
          </a:p>
          <a:p>
            <a:r>
              <a:rPr lang="en-US" dirty="0"/>
              <a:t>Ghosts </a:t>
            </a:r>
          </a:p>
        </p:txBody>
      </p:sp>
    </p:spTree>
    <p:extLst>
      <p:ext uri="{BB962C8B-B14F-4D97-AF65-F5344CB8AC3E}">
        <p14:creationId xmlns:p14="http://schemas.microsoft.com/office/powerpoint/2010/main" val="323042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Pac-Man (1979)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Ghost states</a:t>
            </a:r>
          </a:p>
          <a:p>
            <a:pPr lvl="1"/>
            <a:r>
              <a:rPr lang="en-US" dirty="0"/>
              <a:t>Chase, Scatter, or Frightened</a:t>
            </a:r>
          </a:p>
          <a:p>
            <a:r>
              <a:rPr lang="en-US" dirty="0"/>
              <a:t>Each state took a semi-random route at each junction</a:t>
            </a:r>
          </a:p>
          <a:p>
            <a:pPr lvl="1"/>
            <a:r>
              <a:rPr lang="en-US" dirty="0"/>
              <a:t>Chase</a:t>
            </a:r>
          </a:p>
          <a:p>
            <a:pPr lvl="2"/>
            <a:r>
              <a:rPr lang="en-US" dirty="0"/>
              <a:t>Towards the player or random-direction</a:t>
            </a:r>
          </a:p>
          <a:p>
            <a:pPr lvl="1"/>
            <a:r>
              <a:rPr lang="en-US" dirty="0"/>
              <a:t>Scatter</a:t>
            </a:r>
          </a:p>
          <a:p>
            <a:pPr lvl="2"/>
            <a:r>
              <a:rPr lang="en-US" dirty="0"/>
              <a:t>Away from the player or random-direction</a:t>
            </a:r>
          </a:p>
          <a:p>
            <a:pPr lvl="1"/>
            <a:r>
              <a:rPr lang="en-US" dirty="0"/>
              <a:t>Frightened (Power-up / Blue)</a:t>
            </a:r>
          </a:p>
          <a:p>
            <a:pPr lvl="2"/>
            <a:r>
              <a:rPr lang="en-US" dirty="0"/>
              <a:t>Towards a respective corner or random-direction</a:t>
            </a:r>
          </a:p>
          <a:p>
            <a:r>
              <a:rPr lang="en-US" dirty="0"/>
              <a:t>Each ghost’s states does vary slightly.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168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Will\Downloads\intersection-map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28600"/>
            <a:ext cx="2845448" cy="365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Will\Downloads\decis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990600"/>
            <a:ext cx="3124200" cy="2245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Will\Downloads\bad-decis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4343400"/>
            <a:ext cx="3201987" cy="2084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2610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Pac-Man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Red Ghost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Blinky</a:t>
            </a:r>
            <a:r>
              <a:rPr lang="en-US" dirty="0"/>
              <a:t>”</a:t>
            </a:r>
          </a:p>
          <a:p>
            <a:r>
              <a:rPr lang="en-US" dirty="0"/>
              <a:t>Follows directly behind the Pac-Man</a:t>
            </a:r>
          </a:p>
          <a:p>
            <a:pPr lvl="1"/>
            <a:r>
              <a:rPr lang="en-US" dirty="0"/>
              <a:t>Usually picking the most inefficient path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Will\Downloads\blinky-target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1524000"/>
            <a:ext cx="3635433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50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Artificial Intelligence</a:t>
            </a:r>
          </a:p>
          <a:p>
            <a:r>
              <a:rPr lang="en-US" dirty="0"/>
              <a:t>What is it?</a:t>
            </a:r>
          </a:p>
          <a:p>
            <a:r>
              <a:rPr lang="en-US" dirty="0"/>
              <a:t>Shortest Definition</a:t>
            </a:r>
          </a:p>
          <a:p>
            <a:pPr lvl="1"/>
            <a:r>
              <a:rPr lang="en-US" dirty="0"/>
              <a:t>“Intelligence exhibited by machines</a:t>
            </a:r>
          </a:p>
          <a:p>
            <a:pPr lvl="2"/>
            <a:r>
              <a:rPr lang="en-US" dirty="0">
                <a:hlinkClick r:id="rId2"/>
              </a:rPr>
              <a:t>Wikipedia</a:t>
            </a:r>
            <a:endParaRPr lang="en-US" dirty="0"/>
          </a:p>
          <a:p>
            <a:r>
              <a:rPr lang="en-US" dirty="0"/>
              <a:t>Very hard to define.</a:t>
            </a:r>
          </a:p>
          <a:p>
            <a:pPr lvl="1"/>
            <a:r>
              <a:rPr lang="en-US" dirty="0"/>
              <a:t>Because intelligence is hard to define</a:t>
            </a:r>
          </a:p>
        </p:txBody>
      </p:sp>
    </p:spTree>
    <p:extLst>
      <p:ext uri="{BB962C8B-B14F-4D97-AF65-F5344CB8AC3E}">
        <p14:creationId xmlns:p14="http://schemas.microsoft.com/office/powerpoint/2010/main" val="206923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Pac-Man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Pink Ghost</a:t>
            </a:r>
          </a:p>
          <a:p>
            <a:pPr lvl="1"/>
            <a:r>
              <a:rPr lang="en-US" dirty="0"/>
              <a:t>“Pinky”</a:t>
            </a:r>
          </a:p>
          <a:p>
            <a:r>
              <a:rPr lang="en-US" dirty="0"/>
              <a:t>Attempts to move to where Pac-Man is going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C:\Users\Will\Downloads\pinky-target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1523999"/>
            <a:ext cx="3657600" cy="260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37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Pac-Man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Blue Ghost</a:t>
            </a:r>
          </a:p>
          <a:p>
            <a:pPr lvl="1"/>
            <a:r>
              <a:rPr lang="en-US" dirty="0"/>
              <a:t>“Inky”</a:t>
            </a:r>
          </a:p>
          <a:p>
            <a:r>
              <a:rPr lang="en-US" dirty="0"/>
              <a:t>Movement is based on Pac-Man’s position/facing as well as </a:t>
            </a:r>
            <a:r>
              <a:rPr lang="en-US" dirty="0" err="1"/>
              <a:t>Blinky’s</a:t>
            </a:r>
            <a:r>
              <a:rPr lang="en-US" dirty="0"/>
              <a:t> (Red) position</a:t>
            </a:r>
          </a:p>
          <a:p>
            <a:pPr lvl="1"/>
            <a:r>
              <a:rPr lang="en-US" dirty="0"/>
              <a:t>Algorithm</a:t>
            </a:r>
          </a:p>
          <a:p>
            <a:pPr lvl="2"/>
            <a:r>
              <a:rPr lang="en-US" dirty="0"/>
              <a:t>Select 2 tiles </a:t>
            </a:r>
            <a:r>
              <a:rPr lang="en-US" dirty="0" err="1"/>
              <a:t>infront</a:t>
            </a:r>
            <a:r>
              <a:rPr lang="en-US" dirty="0"/>
              <a:t> of Pac-Man</a:t>
            </a:r>
          </a:p>
          <a:p>
            <a:pPr lvl="2"/>
            <a:r>
              <a:rPr lang="en-US" dirty="0"/>
              <a:t>Draw vector from Red Ghost to that tile</a:t>
            </a:r>
          </a:p>
          <a:p>
            <a:pPr lvl="2"/>
            <a:r>
              <a:rPr lang="en-US" dirty="0"/>
              <a:t>Double it </a:t>
            </a:r>
          </a:p>
          <a:p>
            <a:pPr lvl="2"/>
            <a:r>
              <a:rPr lang="en-US" dirty="0"/>
              <a:t>This is </a:t>
            </a:r>
            <a:r>
              <a:rPr lang="en-US" dirty="0" err="1"/>
              <a:t>Inky’s</a:t>
            </a:r>
            <a:r>
              <a:rPr lang="en-US" dirty="0"/>
              <a:t> target.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  <p:pic>
        <p:nvPicPr>
          <p:cNvPr id="4098" name="Picture 2" descr="C:\Users\Will\Downloads\inky-target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524000"/>
            <a:ext cx="35052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5512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Pac-Man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Orange Ghost</a:t>
            </a:r>
          </a:p>
          <a:p>
            <a:pPr lvl="1"/>
            <a:r>
              <a:rPr lang="en-US" dirty="0"/>
              <a:t>“Clyde”</a:t>
            </a:r>
          </a:p>
          <a:p>
            <a:r>
              <a:rPr lang="en-US" dirty="0"/>
              <a:t>Doesn’t give a shit about Pac-Man</a:t>
            </a:r>
          </a:p>
          <a:p>
            <a:r>
              <a:rPr lang="en-US" dirty="0"/>
              <a:t>Algorithm</a:t>
            </a:r>
          </a:p>
          <a:p>
            <a:pPr lvl="1"/>
            <a:r>
              <a:rPr lang="en-US" dirty="0"/>
              <a:t>If Pac-Man is more than 8 tiles away</a:t>
            </a:r>
          </a:p>
          <a:p>
            <a:pPr lvl="2"/>
            <a:r>
              <a:rPr lang="en-US" dirty="0"/>
              <a:t>Home in on Pac-Man</a:t>
            </a:r>
          </a:p>
          <a:p>
            <a:pPr lvl="1"/>
            <a:r>
              <a:rPr lang="en-US" dirty="0"/>
              <a:t>Else scatters</a:t>
            </a:r>
          </a:p>
          <a:p>
            <a:pPr lvl="1"/>
            <a:endParaRPr lang="en-US" dirty="0"/>
          </a:p>
        </p:txBody>
      </p:sp>
      <p:pic>
        <p:nvPicPr>
          <p:cNvPr id="5122" name="Picture 2" descr="C:\Users\Will\Downloads\clyde-targeting2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371600"/>
            <a:ext cx="3226535" cy="208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Will\Downloads\clyde-target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657600"/>
            <a:ext cx="18288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411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Golden Axe (1987)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One my personal favorites!</a:t>
            </a:r>
          </a:p>
          <a:p>
            <a:r>
              <a:rPr lang="en-US" dirty="0"/>
              <a:t>Enemies Behavior</a:t>
            </a:r>
          </a:p>
          <a:p>
            <a:pPr lvl="1"/>
            <a:r>
              <a:rPr lang="en-US" dirty="0"/>
              <a:t>Held still (or moved back and forth slightly) until player came into distance</a:t>
            </a:r>
          </a:p>
          <a:p>
            <a:pPr lvl="1"/>
            <a:r>
              <a:rPr lang="en-US" dirty="0"/>
              <a:t>If player is in range, then enemies homes in on player</a:t>
            </a:r>
          </a:p>
          <a:p>
            <a:r>
              <a:rPr lang="en-US" dirty="0"/>
              <a:t>Unique Innovation</a:t>
            </a:r>
          </a:p>
          <a:p>
            <a:pPr lvl="1"/>
            <a:r>
              <a:rPr lang="en-US" dirty="0"/>
              <a:t>Enemies would rush past the players then switch to homing mode</a:t>
            </a:r>
          </a:p>
          <a:p>
            <a:pPr lvl="2"/>
            <a:r>
              <a:rPr lang="en-US" dirty="0"/>
              <a:t>Attacking player from behind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026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Forward (90s &amp; 2000s)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Goldeneye 007</a:t>
            </a:r>
          </a:p>
          <a:p>
            <a:pPr lvl="1"/>
            <a:r>
              <a:rPr lang="en-US" dirty="0"/>
              <a:t>One of the first games that added sense simulation.</a:t>
            </a:r>
          </a:p>
          <a:p>
            <a:pPr lvl="2"/>
            <a:r>
              <a:rPr lang="en-US" dirty="0"/>
              <a:t>Enemies were aware when other enemies died</a:t>
            </a:r>
          </a:p>
          <a:p>
            <a:r>
              <a:rPr lang="en-US" dirty="0"/>
              <a:t>Warcraft</a:t>
            </a:r>
          </a:p>
          <a:p>
            <a:pPr lvl="1"/>
            <a:r>
              <a:rPr lang="en-US" dirty="0"/>
              <a:t>One of he first to accomplish pathfinding A.I.</a:t>
            </a:r>
          </a:p>
          <a:p>
            <a:r>
              <a:rPr lang="en-US" dirty="0"/>
              <a:t>The Sims </a:t>
            </a:r>
          </a:p>
          <a:p>
            <a:pPr lvl="1"/>
            <a:r>
              <a:rPr lang="en-US" dirty="0"/>
              <a:t>First to accomplish neural network-based brains for each A.I.</a:t>
            </a:r>
          </a:p>
        </p:txBody>
      </p:sp>
    </p:spTree>
    <p:extLst>
      <p:ext uri="{BB962C8B-B14F-4D97-AF65-F5344CB8AC3E}">
        <p14:creationId xmlns:p14="http://schemas.microsoft.com/office/powerpoint/2010/main" val="331599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Game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the overall goal?</a:t>
            </a:r>
          </a:p>
          <a:p>
            <a:r>
              <a:rPr lang="en-US" dirty="0"/>
              <a:t>To give the impression of intelligence</a:t>
            </a:r>
          </a:p>
          <a:p>
            <a:pPr lvl="2"/>
            <a:r>
              <a:rPr lang="en-US" dirty="0"/>
              <a:t>A main reason why Game AI differs from other AI research</a:t>
            </a:r>
          </a:p>
          <a:p>
            <a:pPr lvl="1"/>
            <a:r>
              <a:rPr lang="en-US" dirty="0"/>
              <a:t>to avoid the impression of stupidity</a:t>
            </a:r>
          </a:p>
          <a:p>
            <a:pPr lvl="1"/>
            <a:r>
              <a:rPr lang="en-US" dirty="0"/>
              <a:t>To provide a reasonable challenge for the player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9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It is very possible to make the computer too smart</a:t>
            </a:r>
          </a:p>
          <a:p>
            <a:pPr lvl="1"/>
            <a:r>
              <a:rPr lang="en-US" dirty="0"/>
              <a:t>Driving games</a:t>
            </a:r>
          </a:p>
          <a:p>
            <a:pPr lvl="2"/>
            <a:r>
              <a:rPr lang="en-US" dirty="0"/>
              <a:t>Its very easy to predict what player can do</a:t>
            </a:r>
          </a:p>
          <a:p>
            <a:pPr lvl="2"/>
            <a:r>
              <a:rPr lang="en-US" dirty="0"/>
              <a:t>Users are flawed</a:t>
            </a:r>
          </a:p>
          <a:p>
            <a:pPr lvl="2"/>
            <a:r>
              <a:rPr lang="en-US" dirty="0"/>
              <a:t>Computers are precise</a:t>
            </a:r>
          </a:p>
          <a:p>
            <a:pPr lvl="2"/>
            <a:r>
              <a:rPr lang="en-US" dirty="0"/>
              <a:t>Path is predetermined</a:t>
            </a:r>
          </a:p>
          <a:p>
            <a:r>
              <a:rPr lang="en-US" dirty="0"/>
              <a:t>So how do you make AI challenging but not perfect?</a:t>
            </a:r>
          </a:p>
          <a:p>
            <a:pPr lvl="1"/>
            <a:r>
              <a:rPr lang="en-US" dirty="0"/>
              <a:t>They have to purposely make mistakes</a:t>
            </a:r>
          </a:p>
          <a:p>
            <a:pPr lvl="2"/>
            <a:r>
              <a:rPr lang="en-US" dirty="0"/>
              <a:t>How do you program that?</a:t>
            </a:r>
          </a:p>
          <a:p>
            <a:pPr lvl="2"/>
            <a:r>
              <a:rPr lang="en-US" dirty="0"/>
              <a:t>How do you find a quantifiable balance?</a:t>
            </a:r>
          </a:p>
        </p:txBody>
      </p:sp>
    </p:spTree>
    <p:extLst>
      <p:ext uri="{BB962C8B-B14F-4D97-AF65-F5344CB8AC3E}">
        <p14:creationId xmlns:p14="http://schemas.microsoft.com/office/powerpoint/2010/main" val="294455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Dumb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It is very hard to make the computer not to go full moron.</a:t>
            </a:r>
          </a:p>
          <a:p>
            <a:pPr lvl="1"/>
            <a:r>
              <a:rPr lang="en-US" dirty="0"/>
              <a:t>You want the computer to make believable mistakes</a:t>
            </a:r>
          </a:p>
          <a:p>
            <a:pPr lvl="1"/>
            <a:r>
              <a:rPr lang="en-US" dirty="0"/>
              <a:t>Stupid mistakes can break the experience of the game.</a:t>
            </a:r>
          </a:p>
          <a:p>
            <a:r>
              <a:rPr lang="en-US" dirty="0"/>
              <a:t>A.I. can easily make your game go from awesome to laughable.</a:t>
            </a:r>
          </a:p>
          <a:p>
            <a:r>
              <a:rPr lang="en-US" dirty="0"/>
              <a:t>Why is this so hard?</a:t>
            </a:r>
          </a:p>
          <a:p>
            <a:pPr lvl="1"/>
            <a:r>
              <a:rPr lang="en-US" dirty="0"/>
              <a:t>Limited Computational resources</a:t>
            </a:r>
          </a:p>
          <a:p>
            <a:r>
              <a:rPr lang="en-US" dirty="0"/>
              <a:t>Example: 3-D environments</a:t>
            </a:r>
          </a:p>
          <a:p>
            <a:pPr lvl="1"/>
            <a:r>
              <a:rPr lang="en-US" dirty="0"/>
              <a:t>Humans are good at navigating terrain</a:t>
            </a:r>
          </a:p>
          <a:p>
            <a:pPr lvl="1"/>
            <a:r>
              <a:rPr lang="en-US" dirty="0"/>
              <a:t>For computers to do this efficiently is still an unsolved problem in AI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414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Game AI is an key element to the future of games.</a:t>
            </a:r>
          </a:p>
          <a:p>
            <a:r>
              <a:rPr lang="en-US" dirty="0"/>
              <a:t>Still many limitations we need to overcome</a:t>
            </a:r>
          </a:p>
          <a:p>
            <a:r>
              <a:rPr lang="en-US" dirty="0"/>
              <a:t>Model and use emotion</a:t>
            </a:r>
          </a:p>
          <a:p>
            <a:pPr lvl="1"/>
            <a:r>
              <a:rPr lang="en-US" dirty="0"/>
              <a:t>Adapting to user’s abilities and experiences (in game)</a:t>
            </a:r>
          </a:p>
          <a:p>
            <a:pPr lvl="1"/>
            <a:r>
              <a:rPr lang="en-US" dirty="0"/>
              <a:t>The need for level designers to supply guidance for AI agents (i.e. </a:t>
            </a:r>
            <a:r>
              <a:rPr lang="en-US" dirty="0" err="1"/>
              <a:t>nav</a:t>
            </a:r>
            <a:r>
              <a:rPr lang="en-US" dirty="0"/>
              <a:t> meshes) </a:t>
            </a:r>
          </a:p>
        </p:txBody>
      </p:sp>
    </p:spTree>
    <p:extLst>
      <p:ext uri="{BB962C8B-B14F-4D97-AF65-F5344CB8AC3E}">
        <p14:creationId xmlns:p14="http://schemas.microsoft.com/office/powerpoint/2010/main" val="126942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Hours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During this quarter I will hold outside lab hours</a:t>
            </a:r>
          </a:p>
          <a:p>
            <a:pPr lvl="1"/>
            <a:r>
              <a:rPr lang="en-US" dirty="0"/>
              <a:t>Most likely in Daley 505</a:t>
            </a:r>
          </a:p>
          <a:p>
            <a:r>
              <a:rPr lang="en-US" dirty="0"/>
              <a:t>We might hold some lectures in Daley 505</a:t>
            </a:r>
          </a:p>
          <a:p>
            <a:pPr lvl="1"/>
            <a:r>
              <a:rPr lang="en-US" dirty="0"/>
              <a:t>You will be notified by email and piazza weeks in advance.</a:t>
            </a:r>
          </a:p>
        </p:txBody>
      </p:sp>
    </p:spTree>
    <p:extLst>
      <p:ext uri="{BB962C8B-B14F-4D97-AF65-F5344CB8AC3E}">
        <p14:creationId xmlns:p14="http://schemas.microsoft.com/office/powerpoint/2010/main" val="3116819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A.I.?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clear point:</a:t>
            </a:r>
          </a:p>
          <a:p>
            <a:pPr lvl="1"/>
            <a:r>
              <a:rPr lang="en-US" dirty="0"/>
              <a:t>Its not natural, man-made</a:t>
            </a:r>
          </a:p>
          <a:p>
            <a:r>
              <a:rPr lang="en-US" dirty="0"/>
              <a:t>It can reason, make decisions with a variety of parameters</a:t>
            </a:r>
          </a:p>
          <a:p>
            <a:pPr lvl="1"/>
            <a:r>
              <a:rPr lang="en-US" dirty="0"/>
              <a:t>Similar to the human brain</a:t>
            </a:r>
          </a:p>
          <a:p>
            <a:r>
              <a:rPr lang="en-US" dirty="0"/>
              <a:t>Trying to replicate the Human Brain?</a:t>
            </a:r>
          </a:p>
        </p:txBody>
      </p:sp>
    </p:spTree>
    <p:extLst>
      <p:ext uri="{BB962C8B-B14F-4D97-AF65-F5344CB8AC3E}">
        <p14:creationId xmlns:p14="http://schemas.microsoft.com/office/powerpoint/2010/main" val="64593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Visual Studio </a:t>
            </a:r>
          </a:p>
          <a:p>
            <a:pPr lvl="1"/>
            <a:r>
              <a:rPr lang="en-US" dirty="0"/>
              <a:t>Comes with Unity</a:t>
            </a:r>
          </a:p>
          <a:p>
            <a:pPr lvl="1"/>
            <a:r>
              <a:rPr lang="en-US" dirty="0"/>
              <a:t>You can download from </a:t>
            </a:r>
            <a:r>
              <a:rPr lang="en-US" dirty="0">
                <a:hlinkClick r:id="rId2"/>
              </a:rPr>
              <a:t>MSDNAA </a:t>
            </a:r>
            <a:r>
              <a:rPr lang="en-US" dirty="0"/>
              <a:t>Website</a:t>
            </a:r>
          </a:p>
          <a:p>
            <a:r>
              <a:rPr lang="en-US" dirty="0"/>
              <a:t>Unity 2018</a:t>
            </a:r>
          </a:p>
          <a:p>
            <a:pPr lvl="1"/>
            <a:r>
              <a:rPr lang="en-US" dirty="0"/>
              <a:t>Download link here: </a:t>
            </a:r>
            <a:r>
              <a:rPr lang="en-US" dirty="0">
                <a:hlinkClick r:id="rId3"/>
              </a:rPr>
              <a:t>link</a:t>
            </a:r>
            <a:endParaRPr lang="en-US" dirty="0"/>
          </a:p>
          <a:p>
            <a:pPr lvl="1"/>
            <a:r>
              <a:rPr lang="en-US" dirty="0"/>
              <a:t>C#</a:t>
            </a:r>
          </a:p>
          <a:p>
            <a:r>
              <a:rPr lang="en-US" dirty="0"/>
              <a:t>Working in C#</a:t>
            </a:r>
          </a:p>
        </p:txBody>
      </p:sp>
    </p:spTree>
    <p:extLst>
      <p:ext uri="{BB962C8B-B14F-4D97-AF65-F5344CB8AC3E}">
        <p14:creationId xmlns:p14="http://schemas.microsoft.com/office/powerpoint/2010/main" val="9943556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Plagiarism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Principle</a:t>
            </a:r>
          </a:p>
          <a:p>
            <a:pPr lvl="1"/>
            <a:r>
              <a:rPr lang="en-US" dirty="0"/>
              <a:t>What you turn in should be your own work</a:t>
            </a:r>
          </a:p>
          <a:p>
            <a:pPr lvl="1"/>
            <a:r>
              <a:rPr lang="en-US" dirty="0"/>
              <a:t>If I ask you about any line of code you wrote, you should be able to answer it.</a:t>
            </a:r>
          </a:p>
          <a:p>
            <a:pPr marL="82296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93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help?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about help?</a:t>
            </a:r>
          </a:p>
          <a:p>
            <a:pPr lvl="1"/>
            <a:r>
              <a:rPr lang="en-US" dirty="0"/>
              <a:t>You are allowed to help one another</a:t>
            </a:r>
          </a:p>
          <a:p>
            <a:pPr lvl="2"/>
            <a:r>
              <a:rPr lang="en-US" dirty="0"/>
              <a:t>But you must disclose that to me for every assignment.</a:t>
            </a:r>
          </a:p>
          <a:p>
            <a:pPr lvl="1"/>
            <a:r>
              <a:rPr lang="en-US" dirty="0"/>
              <a:t>Don’t just copy someone else's code</a:t>
            </a:r>
          </a:p>
          <a:p>
            <a:pPr lvl="2"/>
            <a:r>
              <a:rPr lang="en-US" dirty="0"/>
              <a:t>Usually causes more problems then solves them.</a:t>
            </a:r>
          </a:p>
          <a:p>
            <a:pPr lvl="2"/>
            <a:r>
              <a:rPr lang="en-US" dirty="0"/>
              <a:t>Refactor code, reverse engineer, and make it your own.</a:t>
            </a:r>
          </a:p>
          <a:p>
            <a:pPr lvl="2"/>
            <a:r>
              <a:rPr lang="en-US" dirty="0"/>
              <a:t>Plug in and pray never works!</a:t>
            </a:r>
          </a:p>
        </p:txBody>
      </p:sp>
    </p:spTree>
    <p:extLst>
      <p:ext uri="{BB962C8B-B14F-4D97-AF65-F5344CB8AC3E}">
        <p14:creationId xmlns:p14="http://schemas.microsoft.com/office/powerpoint/2010/main" val="2104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assume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That you can write classes in C#</a:t>
            </a:r>
          </a:p>
          <a:p>
            <a:r>
              <a:rPr lang="en-US" dirty="0"/>
              <a:t>That you can read C# code and make sense of it</a:t>
            </a:r>
          </a:p>
          <a:p>
            <a:r>
              <a:rPr lang="en-US" dirty="0"/>
              <a:t>That you can use Visual Studio</a:t>
            </a:r>
          </a:p>
          <a:p>
            <a:r>
              <a:rPr lang="en-US" dirty="0"/>
              <a:t>That you read the textbook</a:t>
            </a:r>
          </a:p>
          <a:p>
            <a:pPr lvl="1"/>
            <a:r>
              <a:rPr lang="en-US" dirty="0"/>
              <a:t>And understand the code base</a:t>
            </a:r>
          </a:p>
          <a:p>
            <a:r>
              <a:rPr lang="en-US" dirty="0"/>
              <a:t>If you are uncomfortable with anything above, please come talk to me</a:t>
            </a:r>
          </a:p>
          <a:p>
            <a:pPr lvl="1"/>
            <a:r>
              <a:rPr lang="en-US" dirty="0"/>
              <a:t>We will find a way to make it work.</a:t>
            </a:r>
          </a:p>
        </p:txBody>
      </p:sp>
    </p:spTree>
    <p:extLst>
      <p:ext uri="{BB962C8B-B14F-4D97-AF65-F5344CB8AC3E}">
        <p14:creationId xmlns:p14="http://schemas.microsoft.com/office/powerpoint/2010/main" val="355555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you have not used any type of version control</a:t>
            </a:r>
          </a:p>
          <a:p>
            <a:pPr lvl="1"/>
            <a:r>
              <a:rPr lang="en-US" dirty="0"/>
              <a:t>This is what your life is missing</a:t>
            </a:r>
          </a:p>
          <a:p>
            <a:pPr lvl="1"/>
            <a:r>
              <a:rPr lang="en-US" dirty="0"/>
              <a:t>And</a:t>
            </a:r>
          </a:p>
          <a:p>
            <a:pPr marL="402336" lvl="1" indent="0">
              <a:buNone/>
            </a:pP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657600"/>
            <a:ext cx="48768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27732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 #1: Freedom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 change made to your code is tracked</a:t>
            </a:r>
          </a:p>
          <a:p>
            <a:pPr lvl="1"/>
            <a:r>
              <a:rPr lang="en-US" dirty="0"/>
              <a:t>It also tracks who made the change to your code</a:t>
            </a:r>
          </a:p>
          <a:p>
            <a:r>
              <a:rPr lang="en-US" dirty="0"/>
              <a:t>Further you can roll back to previously submitted code</a:t>
            </a:r>
          </a:p>
          <a:p>
            <a:pPr lvl="1"/>
            <a:r>
              <a:rPr lang="en-US" dirty="0"/>
              <a:t>If you break your solution, roll back to a working one!</a:t>
            </a:r>
          </a:p>
        </p:txBody>
      </p:sp>
    </p:spTree>
    <p:extLst>
      <p:ext uri="{BB962C8B-B14F-4D97-AF65-F5344CB8AC3E}">
        <p14:creationId xmlns:p14="http://schemas.microsoft.com/office/powerpoint/2010/main" val="1763209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 #2: Teamwork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allows you to work on large scale projects with multiple people</a:t>
            </a:r>
          </a:p>
          <a:p>
            <a:r>
              <a:rPr lang="en-US" dirty="0"/>
              <a:t>Every check-in/check-out is recorded and reconciliation of differences</a:t>
            </a:r>
          </a:p>
          <a:p>
            <a:pPr lvl="1"/>
            <a:r>
              <a:rPr lang="en-US" dirty="0"/>
              <a:t>Means that multiple developers can work on the same project (code)</a:t>
            </a:r>
          </a:p>
          <a:p>
            <a:pPr lvl="2"/>
            <a:r>
              <a:rPr lang="en-US" dirty="0"/>
              <a:t>Without the fear of clobbering each others’ work</a:t>
            </a:r>
          </a:p>
        </p:txBody>
      </p:sp>
    </p:spTree>
    <p:extLst>
      <p:ext uri="{BB962C8B-B14F-4D97-AF65-F5344CB8AC3E}">
        <p14:creationId xmlns:p14="http://schemas.microsoft.com/office/powerpoint/2010/main" val="49112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 #3: Portability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can work on your program anywhere</a:t>
            </a:r>
          </a:p>
          <a:p>
            <a:r>
              <a:rPr lang="en-US" dirty="0"/>
              <a:t>Once you submit changes they are part of the master copy</a:t>
            </a:r>
          </a:p>
          <a:p>
            <a:r>
              <a:rPr lang="en-US" dirty="0"/>
              <a:t>Can work on multiple machines</a:t>
            </a:r>
          </a:p>
        </p:txBody>
      </p:sp>
    </p:spTree>
    <p:extLst>
      <p:ext uri="{BB962C8B-B14F-4D97-AF65-F5344CB8AC3E}">
        <p14:creationId xmlns:p14="http://schemas.microsoft.com/office/powerpoint/2010/main" val="650988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 #4: Backup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 allows you to keep another copy of your project</a:t>
            </a:r>
          </a:p>
          <a:p>
            <a:pPr lvl="1"/>
            <a:r>
              <a:rPr lang="en-US" dirty="0"/>
              <a:t>In case of disaster</a:t>
            </a:r>
          </a:p>
          <a:p>
            <a:r>
              <a:rPr lang="en-US" dirty="0"/>
              <a:t>No more “back up folders”</a:t>
            </a:r>
          </a:p>
          <a:p>
            <a:pPr lvl="1"/>
            <a:r>
              <a:rPr lang="en-US" dirty="0"/>
              <a:t>Old 1</a:t>
            </a:r>
          </a:p>
          <a:p>
            <a:pPr lvl="1"/>
            <a:r>
              <a:rPr lang="en-US" dirty="0"/>
              <a:t>Old 2</a:t>
            </a:r>
          </a:p>
          <a:p>
            <a:pPr lvl="1"/>
            <a:r>
              <a:rPr lang="en-US" dirty="0"/>
              <a:t>Backup 1</a:t>
            </a:r>
          </a:p>
          <a:p>
            <a:pPr lvl="1"/>
            <a:r>
              <a:rPr lang="en-US" dirty="0"/>
              <a:t>Backup new old v.104 good</a:t>
            </a:r>
          </a:p>
        </p:txBody>
      </p:sp>
    </p:spTree>
    <p:extLst>
      <p:ext uri="{BB962C8B-B14F-4D97-AF65-F5344CB8AC3E}">
        <p14:creationId xmlns:p14="http://schemas.microsoft.com/office/powerpoint/2010/main" val="397594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Flowchart: Magnetic Disk 4"/>
          <p:cNvSpPr/>
          <p:nvPr/>
        </p:nvSpPr>
        <p:spPr>
          <a:xfrm>
            <a:off x="4503320" y="893094"/>
            <a:ext cx="4225925" cy="16764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Code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Repository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8989" y="4965826"/>
            <a:ext cx="4311650" cy="154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Your computer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460625" y="3786981"/>
            <a:ext cx="762000" cy="83820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1845009" y="2758281"/>
            <a:ext cx="425450" cy="2065338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966537" y="2741278"/>
            <a:ext cx="1600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dirty="0"/>
              <a:t>“check-out”</a:t>
            </a:r>
          </a:p>
        </p:txBody>
      </p:sp>
      <p:sp>
        <p:nvSpPr>
          <p:cNvPr id="10" name="Flowchart: Multidocument 9"/>
          <p:cNvSpPr/>
          <p:nvPr/>
        </p:nvSpPr>
        <p:spPr>
          <a:xfrm>
            <a:off x="2057734" y="1621631"/>
            <a:ext cx="1066800" cy="914400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435350" y="2758281"/>
            <a:ext cx="1006475" cy="914400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3"/>
          <p:cNvSpPr txBox="1">
            <a:spLocks noChangeArrowheads="1"/>
          </p:cNvSpPr>
          <p:nvPr/>
        </p:nvSpPr>
        <p:spPr bwMode="auto">
          <a:xfrm>
            <a:off x="2841625" y="2834481"/>
            <a:ext cx="1600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/>
              <a:t>“commit”</a:t>
            </a:r>
          </a:p>
        </p:txBody>
      </p:sp>
      <p:sp>
        <p:nvSpPr>
          <p:cNvPr id="13" name="Flowchart: Document 12"/>
          <p:cNvSpPr/>
          <p:nvPr/>
        </p:nvSpPr>
        <p:spPr>
          <a:xfrm>
            <a:off x="5432425" y="2758281"/>
            <a:ext cx="762000" cy="83820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3938588" y="3018631"/>
            <a:ext cx="1389062" cy="1804988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6"/>
          <p:cNvSpPr txBox="1">
            <a:spLocks noChangeArrowheads="1"/>
          </p:cNvSpPr>
          <p:nvPr/>
        </p:nvSpPr>
        <p:spPr bwMode="auto">
          <a:xfrm>
            <a:off x="4746625" y="3901281"/>
            <a:ext cx="1600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/>
              <a:t>“update”</a:t>
            </a:r>
          </a:p>
        </p:txBody>
      </p:sp>
      <p:sp>
        <p:nvSpPr>
          <p:cNvPr id="16" name="Flowchart: Internal Storage 15"/>
          <p:cNvSpPr/>
          <p:nvPr/>
        </p:nvSpPr>
        <p:spPr>
          <a:xfrm>
            <a:off x="7375525" y="4290219"/>
            <a:ext cx="1333500" cy="1668462"/>
          </a:xfrm>
          <a:prstGeom prst="flowChartInternalStorag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Log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7375525" y="2758281"/>
            <a:ext cx="666750" cy="1447800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821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A.I.?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Difference between AI &amp; Machine Learning?</a:t>
            </a:r>
          </a:p>
          <a:p>
            <a:pPr lvl="1"/>
            <a:r>
              <a:rPr lang="en-US" dirty="0"/>
              <a:t>Machine Learning is software that learn from examples.</a:t>
            </a:r>
          </a:p>
          <a:p>
            <a:pPr lvl="2"/>
            <a:r>
              <a:rPr lang="en-US" dirty="0"/>
              <a:t>You don’t code the machine learning algorithms</a:t>
            </a:r>
          </a:p>
          <a:p>
            <a:pPr lvl="2"/>
            <a:r>
              <a:rPr lang="en-US" dirty="0"/>
              <a:t>You train them on large sets of data.</a:t>
            </a:r>
          </a:p>
          <a:p>
            <a:pPr lvl="3"/>
            <a:r>
              <a:rPr lang="en-US" dirty="0"/>
              <a:t>Neural Networks</a:t>
            </a:r>
          </a:p>
          <a:p>
            <a:r>
              <a:rPr lang="en-US" dirty="0"/>
              <a:t>Machine Learning is one aspect of AI.</a:t>
            </a:r>
          </a:p>
          <a:p>
            <a:pPr lvl="1"/>
            <a:r>
              <a:rPr lang="en-US" dirty="0"/>
              <a:t>AI is broader.</a:t>
            </a:r>
          </a:p>
        </p:txBody>
      </p:sp>
    </p:spTree>
    <p:extLst>
      <p:ext uri="{BB962C8B-B14F-4D97-AF65-F5344CB8AC3E}">
        <p14:creationId xmlns:p14="http://schemas.microsoft.com/office/powerpoint/2010/main" val="1624528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will be using perforce</a:t>
            </a:r>
          </a:p>
          <a:p>
            <a:pPr lvl="1"/>
            <a:r>
              <a:rPr lang="en-US" dirty="0"/>
              <a:t>Bit of learning curve</a:t>
            </a:r>
          </a:p>
          <a:p>
            <a:pPr lvl="2"/>
            <a:r>
              <a:rPr lang="en-US" dirty="0"/>
              <a:t>Worth the rewards</a:t>
            </a:r>
          </a:p>
          <a:p>
            <a:r>
              <a:rPr lang="en-US" dirty="0"/>
              <a:t>We will demo perforce in class</a:t>
            </a:r>
          </a:p>
          <a:p>
            <a:pPr lvl="1"/>
            <a:r>
              <a:rPr lang="en-US" dirty="0"/>
              <a:t>I will also put links to other perforce demos online.</a:t>
            </a:r>
          </a:p>
        </p:txBody>
      </p:sp>
    </p:spTree>
    <p:extLst>
      <p:ext uri="{BB962C8B-B14F-4D97-AF65-F5344CB8AC3E}">
        <p14:creationId xmlns:p14="http://schemas.microsoft.com/office/powerpoint/2010/main" val="304407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 homework and projects will be submitted to perforce</a:t>
            </a:r>
          </a:p>
          <a:p>
            <a:pPr lvl="1"/>
            <a:r>
              <a:rPr lang="en-US" dirty="0"/>
              <a:t>NOT D2L</a:t>
            </a:r>
          </a:p>
          <a:p>
            <a:pPr lvl="2"/>
            <a:r>
              <a:rPr lang="en-US" dirty="0"/>
              <a:t>D2L will only be for posting grades.</a:t>
            </a:r>
          </a:p>
          <a:p>
            <a:r>
              <a:rPr lang="en-US" dirty="0"/>
              <a:t>Everyone will have their own folder to work out of.</a:t>
            </a:r>
          </a:p>
          <a:p>
            <a:pPr lvl="1"/>
            <a:r>
              <a:rPr lang="en-US" dirty="0"/>
              <a:t>Get in the habit of doing many small check-ins</a:t>
            </a:r>
          </a:p>
        </p:txBody>
      </p:sp>
    </p:spTree>
    <p:extLst>
      <p:ext uri="{BB962C8B-B14F-4D97-AF65-F5344CB8AC3E}">
        <p14:creationId xmlns:p14="http://schemas.microsoft.com/office/powerpoint/2010/main" val="2121499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Homework/Project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Create a folder in your subdirectory after the name of the assignment.</a:t>
            </a:r>
          </a:p>
          <a:p>
            <a:pPr lvl="1"/>
            <a:r>
              <a:rPr lang="en-US" dirty="0"/>
              <a:t>i.e. Homework 2</a:t>
            </a:r>
          </a:p>
          <a:p>
            <a:pPr lvl="1"/>
            <a:r>
              <a:rPr lang="en-US" dirty="0"/>
              <a:t>Then place your homework in that folder and submit it.</a:t>
            </a:r>
          </a:p>
          <a:p>
            <a:r>
              <a:rPr lang="en-US" dirty="0"/>
              <a:t>I will search your subdirectory for each assignment and pull it down to my computer.</a:t>
            </a:r>
          </a:p>
          <a:p>
            <a:r>
              <a:rPr lang="en-US" dirty="0">
                <a:solidFill>
                  <a:srgbClr val="FF0000"/>
                </a:solidFill>
              </a:rPr>
              <a:t>NOTE</a:t>
            </a:r>
            <a:r>
              <a:rPr lang="en-US" dirty="0"/>
              <a:t>: Do submit any temporary files to perforce</a:t>
            </a:r>
          </a:p>
          <a:p>
            <a:pPr lvl="1"/>
            <a:r>
              <a:rPr lang="en-US" dirty="0"/>
              <a:t>No - *.</a:t>
            </a:r>
            <a:r>
              <a:rPr lang="en-US" dirty="0" err="1"/>
              <a:t>pdb</a:t>
            </a:r>
            <a:r>
              <a:rPr lang="en-US" dirty="0"/>
              <a:t>, *.</a:t>
            </a:r>
            <a:r>
              <a:rPr lang="en-US" dirty="0" err="1"/>
              <a:t>suo</a:t>
            </a:r>
            <a:r>
              <a:rPr lang="en-US" dirty="0"/>
              <a:t>, *.</a:t>
            </a:r>
            <a:r>
              <a:rPr lang="en-US" dirty="0" err="1"/>
              <a:t>sdf</a:t>
            </a:r>
            <a:r>
              <a:rPr lang="en-US" dirty="0"/>
              <a:t>, *.user, *.exe, *.log, ... </a:t>
            </a:r>
          </a:p>
          <a:p>
            <a:pPr lvl="2"/>
            <a:r>
              <a:rPr lang="en-US" dirty="0"/>
              <a:t>If it gets generated, do not submit it to perforce </a:t>
            </a:r>
          </a:p>
          <a:p>
            <a:pPr lvl="1"/>
            <a:r>
              <a:rPr lang="en-US" dirty="0"/>
              <a:t>These files take up a lot of space</a:t>
            </a:r>
          </a:p>
          <a:p>
            <a:pPr lvl="1"/>
            <a:r>
              <a:rPr lang="en-US" dirty="0"/>
              <a:t>I will provide a </a:t>
            </a:r>
            <a:r>
              <a:rPr lang="en-US" dirty="0" err="1"/>
              <a:t>CleanMe.Bat</a:t>
            </a:r>
            <a:r>
              <a:rPr lang="en-US" dirty="0"/>
              <a:t> file in my assignments you can use those to help clean up</a:t>
            </a:r>
          </a:p>
          <a:p>
            <a:pPr lvl="2"/>
            <a:r>
              <a:rPr lang="en-US" dirty="0"/>
              <a:t>I will demo this as well later in the course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20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A.I.?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Difference between AI &amp; Machine Learning?</a:t>
            </a:r>
          </a:p>
          <a:p>
            <a:pPr lvl="1"/>
            <a:r>
              <a:rPr lang="en-US" dirty="0"/>
              <a:t>Machine Learning is software that learn from examples.</a:t>
            </a:r>
          </a:p>
          <a:p>
            <a:pPr lvl="2"/>
            <a:r>
              <a:rPr lang="en-US" dirty="0"/>
              <a:t>You don’t code the machine learning algorithms</a:t>
            </a:r>
          </a:p>
          <a:p>
            <a:pPr lvl="2"/>
            <a:r>
              <a:rPr lang="en-US" dirty="0"/>
              <a:t>You train them on large sets of data.</a:t>
            </a:r>
          </a:p>
          <a:p>
            <a:pPr lvl="3"/>
            <a:r>
              <a:rPr lang="en-US" dirty="0"/>
              <a:t>Neural Networks</a:t>
            </a:r>
          </a:p>
          <a:p>
            <a:r>
              <a:rPr lang="en-US" dirty="0"/>
              <a:t>Machine Learning is one aspect of AI.</a:t>
            </a:r>
          </a:p>
          <a:p>
            <a:pPr lvl="1"/>
            <a:r>
              <a:rPr lang="en-US" dirty="0"/>
              <a:t>AI is broader.</a:t>
            </a:r>
          </a:p>
        </p:txBody>
      </p:sp>
    </p:spTree>
    <p:extLst>
      <p:ext uri="{BB962C8B-B14F-4D97-AF65-F5344CB8AC3E}">
        <p14:creationId xmlns:p14="http://schemas.microsoft.com/office/powerpoint/2010/main" val="271497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AI progress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Humanity has created “Narrow” AI</a:t>
            </a:r>
          </a:p>
          <a:p>
            <a:pPr lvl="1"/>
            <a:r>
              <a:rPr lang="en-US" dirty="0"/>
              <a:t>(ANI)</a:t>
            </a:r>
          </a:p>
          <a:p>
            <a:r>
              <a:rPr lang="en-US" dirty="0"/>
              <a:t>AI that can perform a simple task extremely well. </a:t>
            </a:r>
          </a:p>
          <a:p>
            <a:pPr lvl="1"/>
            <a:r>
              <a:rPr lang="en-US" dirty="0"/>
              <a:t>Better then humans majority of the time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Chess</a:t>
            </a:r>
          </a:p>
          <a:p>
            <a:pPr lvl="1"/>
            <a:r>
              <a:rPr lang="en-US" dirty="0"/>
              <a:t>Sales Prediction</a:t>
            </a:r>
          </a:p>
          <a:p>
            <a:pPr lvl="1"/>
            <a:r>
              <a:rPr lang="en-US" dirty="0"/>
              <a:t>Weather Forecast</a:t>
            </a:r>
          </a:p>
        </p:txBody>
      </p:sp>
    </p:spTree>
    <p:extLst>
      <p:ext uri="{BB962C8B-B14F-4D97-AF65-F5344CB8AC3E}">
        <p14:creationId xmlns:p14="http://schemas.microsoft.com/office/powerpoint/2010/main" val="1842014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Narrow AI  (ANI)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Difficult problems</a:t>
            </a:r>
          </a:p>
          <a:p>
            <a:pPr lvl="1"/>
            <a:r>
              <a:rPr lang="en-US" dirty="0"/>
              <a:t>Facial Recognition </a:t>
            </a:r>
          </a:p>
          <a:p>
            <a:pPr lvl="1"/>
            <a:r>
              <a:rPr lang="en-US" dirty="0"/>
              <a:t>Speaking Languages</a:t>
            </a:r>
          </a:p>
          <a:p>
            <a:pPr lvl="1"/>
            <a:r>
              <a:rPr lang="en-US" dirty="0"/>
              <a:t>Intuitive Leaps</a:t>
            </a:r>
          </a:p>
          <a:p>
            <a:pPr lvl="1"/>
            <a:r>
              <a:rPr lang="en-US" dirty="0"/>
              <a:t>Creative</a:t>
            </a:r>
          </a:p>
          <a:p>
            <a:r>
              <a:rPr lang="en-US" dirty="0"/>
              <a:t>Trivial problems for humans</a:t>
            </a:r>
          </a:p>
          <a:p>
            <a:r>
              <a:rPr lang="en-US" dirty="0"/>
              <a:t>These problems are still considered Narrow AI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76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Narrow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Narrow AI works within a very limited context</a:t>
            </a:r>
          </a:p>
          <a:p>
            <a:pPr lvl="1"/>
            <a:r>
              <a:rPr lang="en-US" dirty="0"/>
              <a:t>Can’t adapt to anything outside the realm of its field</a:t>
            </a:r>
          </a:p>
          <a:p>
            <a:r>
              <a:rPr lang="en-US" dirty="0"/>
              <a:t>Also called “Weak” AI</a:t>
            </a:r>
          </a:p>
          <a:p>
            <a:pPr lvl="1"/>
            <a:r>
              <a:rPr lang="en-US" dirty="0"/>
              <a:t>Not to say its inefficient.</a:t>
            </a:r>
          </a:p>
          <a:p>
            <a:pPr lvl="1"/>
            <a:r>
              <a:rPr lang="en-US" dirty="0"/>
              <a:t>Majority of the time they can replace jobs of humans</a:t>
            </a:r>
          </a:p>
          <a:p>
            <a:pPr lvl="2"/>
            <a:r>
              <a:rPr lang="en-US" dirty="0"/>
              <a:t>Possible Danger?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20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366</TotalTime>
  <Words>2008</Words>
  <Application>Microsoft Office PowerPoint</Application>
  <PresentationFormat>On-screen Show (4:3)</PresentationFormat>
  <Paragraphs>341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Arial</vt:lpstr>
      <vt:lpstr>Cambria Math</vt:lpstr>
      <vt:lpstr>Gill Sans MT</vt:lpstr>
      <vt:lpstr>Verdana</vt:lpstr>
      <vt:lpstr>Wingdings 2</vt:lpstr>
      <vt:lpstr>Solstice</vt:lpstr>
      <vt:lpstr>AI For Computer Games </vt:lpstr>
      <vt:lpstr>Outline for Today</vt:lpstr>
      <vt:lpstr>AI</vt:lpstr>
      <vt:lpstr>What is A.I.?</vt:lpstr>
      <vt:lpstr>What is A.I.?</vt:lpstr>
      <vt:lpstr>What is A.I.?</vt:lpstr>
      <vt:lpstr>Current AI progress</vt:lpstr>
      <vt:lpstr>Narrow AI  (ANI)</vt:lpstr>
      <vt:lpstr>Narrow AI</vt:lpstr>
      <vt:lpstr>AI Threat?</vt:lpstr>
      <vt:lpstr>General AI (AGI)</vt:lpstr>
      <vt:lpstr>General AI</vt:lpstr>
      <vt:lpstr>General AI</vt:lpstr>
      <vt:lpstr>General AI</vt:lpstr>
      <vt:lpstr>General AI Test</vt:lpstr>
      <vt:lpstr>Creating General AI</vt:lpstr>
      <vt:lpstr>General AI</vt:lpstr>
      <vt:lpstr>General AI</vt:lpstr>
      <vt:lpstr>General AI</vt:lpstr>
      <vt:lpstr>Game A.I.</vt:lpstr>
      <vt:lpstr>Super AI</vt:lpstr>
      <vt:lpstr>Super AI</vt:lpstr>
      <vt:lpstr>Super AI</vt:lpstr>
      <vt:lpstr>Game A.I.</vt:lpstr>
      <vt:lpstr>Game A.I.</vt:lpstr>
      <vt:lpstr>Game A.I.</vt:lpstr>
      <vt:lpstr>Pac-Man (1979)</vt:lpstr>
      <vt:lpstr>PowerPoint Presentation</vt:lpstr>
      <vt:lpstr>Pac-Man</vt:lpstr>
      <vt:lpstr>Pac-Man</vt:lpstr>
      <vt:lpstr>Pac-Man</vt:lpstr>
      <vt:lpstr>Pac-Man</vt:lpstr>
      <vt:lpstr>Golden Axe (1987)</vt:lpstr>
      <vt:lpstr>Fast Forward (90s &amp; 2000s)</vt:lpstr>
      <vt:lpstr>Purpose of Game AI</vt:lpstr>
      <vt:lpstr>Challenge</vt:lpstr>
      <vt:lpstr>Not Dumb</vt:lpstr>
      <vt:lpstr>Game AI</vt:lpstr>
      <vt:lpstr>Lab Hours</vt:lpstr>
      <vt:lpstr>Tools</vt:lpstr>
      <vt:lpstr>Plagiarism</vt:lpstr>
      <vt:lpstr>What about help?</vt:lpstr>
      <vt:lpstr>What I assume</vt:lpstr>
      <vt:lpstr>Version Control</vt:lpstr>
      <vt:lpstr>Reason #1: Freedom</vt:lpstr>
      <vt:lpstr>Reason #2: Teamwork</vt:lpstr>
      <vt:lpstr>Reason #3: Portability</vt:lpstr>
      <vt:lpstr>Reason #4: Backup</vt:lpstr>
      <vt:lpstr>Basic Idea</vt:lpstr>
      <vt:lpstr>Perforce</vt:lpstr>
      <vt:lpstr>Perforce</vt:lpstr>
      <vt:lpstr>Submitting Homework/Project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For Computer Games</dc:title>
  <dc:creator>Will</dc:creator>
  <cp:lastModifiedBy>William Meyers</cp:lastModifiedBy>
  <cp:revision>37</cp:revision>
  <dcterms:created xsi:type="dcterms:W3CDTF">2006-08-16T00:00:00Z</dcterms:created>
  <dcterms:modified xsi:type="dcterms:W3CDTF">2018-09-10T17:56:51Z</dcterms:modified>
</cp:coreProperties>
</file>

<file path=docProps/thumbnail.jpeg>
</file>